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Inter" panose="020B0604020202020204" charset="0"/>
      <p:regular r:id="rId11"/>
    </p:embeddedFont>
    <p:embeddedFont>
      <p:font typeface="Inter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njaPercia0114/Smart-Image-Annotation-Tool-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93664" y="2549129"/>
            <a:ext cx="14900522" cy="174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AutoMarkAI</a:t>
            </a: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– Smart Image Annotation 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04713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808080"/>
                </a:solidFill>
                <a:latin typeface="Inter"/>
                <a:ea typeface="Inter"/>
                <a:cs typeface="Inter"/>
                <a:sym typeface="Inter"/>
              </a:rPr>
              <a:t>Project II – AIML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39737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4D4D4D"/>
                </a:solidFill>
                <a:latin typeface="Inter"/>
                <a:ea typeface="Inter"/>
                <a:cs typeface="Inter"/>
                <a:sym typeface="Inter"/>
              </a:rPr>
              <a:t>CSPIT, Faculty of Technology &amp; Engineering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16994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Team: Chauhan Kunj, Shah Harsh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000125"/>
            <a:ext cx="738827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 &amp; 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3188" y="3254128"/>
            <a:ext cx="5283547" cy="4005411"/>
            <a:chOff x="0" y="0"/>
            <a:chExt cx="7044730" cy="5340548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6993890" cy="5289677"/>
            </a:xfrm>
            <a:custGeom>
              <a:avLst/>
              <a:gdLst/>
              <a:ahLst/>
              <a:cxnLst/>
              <a:rect l="l" t="t" r="r" b="b"/>
              <a:pathLst>
                <a:path w="6993890" h="52896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5130927"/>
                  </a:lnTo>
                  <a:cubicBezTo>
                    <a:pt x="6993890" y="5218684"/>
                    <a:pt x="6922643" y="5289677"/>
                    <a:pt x="6834759" y="5289677"/>
                  </a:cubicBezTo>
                  <a:lnTo>
                    <a:pt x="159131" y="5289677"/>
                  </a:lnTo>
                  <a:cubicBezTo>
                    <a:pt x="71247" y="5289677"/>
                    <a:pt x="0" y="5218557"/>
                    <a:pt x="0" y="51309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044690" cy="5340604"/>
            </a:xfrm>
            <a:custGeom>
              <a:avLst/>
              <a:gdLst/>
              <a:ahLst/>
              <a:cxnLst/>
              <a:rect l="l" t="t" r="r" b="b"/>
              <a:pathLst>
                <a:path w="7044690" h="5340604">
                  <a:moveTo>
                    <a:pt x="0" y="184150"/>
                  </a:moveTo>
                  <a:cubicBezTo>
                    <a:pt x="0" y="82423"/>
                    <a:pt x="82677" y="0"/>
                    <a:pt x="184531" y="0"/>
                  </a:cubicBezTo>
                  <a:lnTo>
                    <a:pt x="6860159" y="0"/>
                  </a:lnTo>
                  <a:lnTo>
                    <a:pt x="6860159" y="25400"/>
                  </a:lnTo>
                  <a:lnTo>
                    <a:pt x="6860159" y="0"/>
                  </a:lnTo>
                  <a:cubicBezTo>
                    <a:pt x="6962013" y="0"/>
                    <a:pt x="7044690" y="82423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5156327"/>
                  </a:lnTo>
                  <a:lnTo>
                    <a:pt x="7019290" y="5156327"/>
                  </a:lnTo>
                  <a:lnTo>
                    <a:pt x="7044690" y="5156327"/>
                  </a:lnTo>
                  <a:cubicBezTo>
                    <a:pt x="7044690" y="5258054"/>
                    <a:pt x="6962013" y="5340477"/>
                    <a:pt x="6860159" y="5340477"/>
                  </a:cubicBezTo>
                  <a:lnTo>
                    <a:pt x="6860159" y="5315077"/>
                  </a:lnTo>
                  <a:lnTo>
                    <a:pt x="6860159" y="5340477"/>
                  </a:lnTo>
                  <a:lnTo>
                    <a:pt x="184531" y="5340477"/>
                  </a:lnTo>
                  <a:lnTo>
                    <a:pt x="184531" y="5315077"/>
                  </a:lnTo>
                  <a:lnTo>
                    <a:pt x="184531" y="5340477"/>
                  </a:lnTo>
                  <a:cubicBezTo>
                    <a:pt x="82677" y="5340604"/>
                    <a:pt x="0" y="5258181"/>
                    <a:pt x="0" y="5156327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156327"/>
                  </a:lnTo>
                  <a:lnTo>
                    <a:pt x="25400" y="5156327"/>
                  </a:lnTo>
                  <a:lnTo>
                    <a:pt x="50800" y="5156327"/>
                  </a:lnTo>
                  <a:cubicBezTo>
                    <a:pt x="50800" y="5229987"/>
                    <a:pt x="110617" y="5289677"/>
                    <a:pt x="184531" y="5289677"/>
                  </a:cubicBezTo>
                  <a:lnTo>
                    <a:pt x="6860159" y="5289677"/>
                  </a:lnTo>
                  <a:cubicBezTo>
                    <a:pt x="6934073" y="5289677"/>
                    <a:pt x="6993890" y="5229860"/>
                    <a:pt x="6993890" y="5156327"/>
                  </a:cubicBezTo>
                  <a:lnTo>
                    <a:pt x="6993890" y="184150"/>
                  </a:lnTo>
                  <a:cubicBezTo>
                    <a:pt x="6993890" y="110490"/>
                    <a:pt x="6934073" y="50800"/>
                    <a:pt x="6860159" y="50800"/>
                  </a:cubicBezTo>
                  <a:lnTo>
                    <a:pt x="184531" y="50800"/>
                  </a:lnTo>
                  <a:lnTo>
                    <a:pt x="184531" y="25400"/>
                  </a:lnTo>
                  <a:lnTo>
                    <a:pt x="184531" y="50800"/>
                  </a:lnTo>
                  <a:cubicBezTo>
                    <a:pt x="110617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3273178"/>
            <a:ext cx="76200" cy="3967311"/>
            <a:chOff x="0" y="0"/>
            <a:chExt cx="101600" cy="52897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00" cy="5289804"/>
            </a:xfrm>
            <a:custGeom>
              <a:avLst/>
              <a:gdLst/>
              <a:ahLst/>
              <a:cxnLst/>
              <a:rect l="l" t="t" r="r" b="b"/>
              <a:pathLst>
                <a:path w="101600" h="5289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5239004"/>
                  </a:lnTo>
                  <a:cubicBezTo>
                    <a:pt x="101600" y="5267071"/>
                    <a:pt x="78867" y="5289804"/>
                    <a:pt x="50800" y="5289804"/>
                  </a:cubicBezTo>
                  <a:cubicBezTo>
                    <a:pt x="22733" y="5289804"/>
                    <a:pt x="0" y="5267071"/>
                    <a:pt x="0" y="5239004"/>
                  </a:cubicBezTo>
                  <a:close/>
                </a:path>
              </a:pathLst>
            </a:custGeom>
            <a:solidFill>
              <a:srgbClr val="80808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90055" y="3575745"/>
            <a:ext cx="452601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Manual Annotation: Time &amp; Errors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0055" y="4565005"/>
            <a:ext cx="4526012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Current image annotation processes are labor-intensive, leading to significant time consumption and human error, hindering dataset preparation.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02152" y="3254128"/>
            <a:ext cx="5283547" cy="4005411"/>
            <a:chOff x="0" y="0"/>
            <a:chExt cx="7044730" cy="5340548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6993890" cy="5289677"/>
            </a:xfrm>
            <a:custGeom>
              <a:avLst/>
              <a:gdLst/>
              <a:ahLst/>
              <a:cxnLst/>
              <a:rect l="l" t="t" r="r" b="b"/>
              <a:pathLst>
                <a:path w="6993890" h="52896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5130927"/>
                  </a:lnTo>
                  <a:cubicBezTo>
                    <a:pt x="6993890" y="5218684"/>
                    <a:pt x="6922643" y="5289677"/>
                    <a:pt x="6834759" y="5289677"/>
                  </a:cubicBezTo>
                  <a:lnTo>
                    <a:pt x="159131" y="5289677"/>
                  </a:lnTo>
                  <a:cubicBezTo>
                    <a:pt x="71247" y="5289677"/>
                    <a:pt x="0" y="5218557"/>
                    <a:pt x="0" y="51309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044690" cy="5340604"/>
            </a:xfrm>
            <a:custGeom>
              <a:avLst/>
              <a:gdLst/>
              <a:ahLst/>
              <a:cxnLst/>
              <a:rect l="l" t="t" r="r" b="b"/>
              <a:pathLst>
                <a:path w="7044690" h="5340604">
                  <a:moveTo>
                    <a:pt x="0" y="184150"/>
                  </a:moveTo>
                  <a:cubicBezTo>
                    <a:pt x="0" y="82423"/>
                    <a:pt x="82677" y="0"/>
                    <a:pt x="184531" y="0"/>
                  </a:cubicBezTo>
                  <a:lnTo>
                    <a:pt x="6860159" y="0"/>
                  </a:lnTo>
                  <a:lnTo>
                    <a:pt x="6860159" y="25400"/>
                  </a:lnTo>
                  <a:lnTo>
                    <a:pt x="6860159" y="0"/>
                  </a:lnTo>
                  <a:cubicBezTo>
                    <a:pt x="6962013" y="0"/>
                    <a:pt x="7044690" y="82423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5156327"/>
                  </a:lnTo>
                  <a:lnTo>
                    <a:pt x="7019290" y="5156327"/>
                  </a:lnTo>
                  <a:lnTo>
                    <a:pt x="7044690" y="5156327"/>
                  </a:lnTo>
                  <a:cubicBezTo>
                    <a:pt x="7044690" y="5258054"/>
                    <a:pt x="6962013" y="5340477"/>
                    <a:pt x="6860159" y="5340477"/>
                  </a:cubicBezTo>
                  <a:lnTo>
                    <a:pt x="6860159" y="5315077"/>
                  </a:lnTo>
                  <a:lnTo>
                    <a:pt x="6860159" y="5340477"/>
                  </a:lnTo>
                  <a:lnTo>
                    <a:pt x="184531" y="5340477"/>
                  </a:lnTo>
                  <a:lnTo>
                    <a:pt x="184531" y="5315077"/>
                  </a:lnTo>
                  <a:lnTo>
                    <a:pt x="184531" y="5340477"/>
                  </a:lnTo>
                  <a:cubicBezTo>
                    <a:pt x="82677" y="5340604"/>
                    <a:pt x="0" y="5258181"/>
                    <a:pt x="0" y="5156327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156327"/>
                  </a:lnTo>
                  <a:lnTo>
                    <a:pt x="25400" y="5156327"/>
                  </a:lnTo>
                  <a:lnTo>
                    <a:pt x="50800" y="5156327"/>
                  </a:lnTo>
                  <a:cubicBezTo>
                    <a:pt x="50800" y="5229987"/>
                    <a:pt x="110617" y="5289677"/>
                    <a:pt x="184531" y="5289677"/>
                  </a:cubicBezTo>
                  <a:lnTo>
                    <a:pt x="6860159" y="5289677"/>
                  </a:lnTo>
                  <a:cubicBezTo>
                    <a:pt x="6934073" y="5289677"/>
                    <a:pt x="6993890" y="5229860"/>
                    <a:pt x="6993890" y="5156327"/>
                  </a:cubicBezTo>
                  <a:lnTo>
                    <a:pt x="6993890" y="184150"/>
                  </a:lnTo>
                  <a:cubicBezTo>
                    <a:pt x="6993890" y="110490"/>
                    <a:pt x="6934073" y="50800"/>
                    <a:pt x="6860159" y="50800"/>
                  </a:cubicBezTo>
                  <a:lnTo>
                    <a:pt x="184531" y="50800"/>
                  </a:lnTo>
                  <a:lnTo>
                    <a:pt x="184531" y="25400"/>
                  </a:lnTo>
                  <a:lnTo>
                    <a:pt x="184531" y="50800"/>
                  </a:lnTo>
                  <a:cubicBezTo>
                    <a:pt x="110617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21202" y="3273178"/>
            <a:ext cx="76200" cy="3967311"/>
            <a:chOff x="0" y="0"/>
            <a:chExt cx="101600" cy="52897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600" cy="5289804"/>
            </a:xfrm>
            <a:custGeom>
              <a:avLst/>
              <a:gdLst/>
              <a:ahLst/>
              <a:cxnLst/>
              <a:rect l="l" t="t" r="r" b="b"/>
              <a:pathLst>
                <a:path w="101600" h="5289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5239004"/>
                  </a:lnTo>
                  <a:cubicBezTo>
                    <a:pt x="101600" y="5267071"/>
                    <a:pt x="78867" y="5289804"/>
                    <a:pt x="50800" y="5289804"/>
                  </a:cubicBezTo>
                  <a:cubicBezTo>
                    <a:pt x="22733" y="5289804"/>
                    <a:pt x="0" y="5267071"/>
                    <a:pt x="0" y="5239004"/>
                  </a:cubicBezTo>
                  <a:close/>
                </a:path>
              </a:pathLst>
            </a:custGeom>
            <a:solidFill>
              <a:srgbClr val="80808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19020" y="3575745"/>
            <a:ext cx="359866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Need for Automation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19020" y="4122092"/>
            <a:ext cx="452601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 urgent requirement exists for an automated annotation tool to accelerate dataset creation for machine learning applications.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31116" y="3254128"/>
            <a:ext cx="5283547" cy="4005411"/>
            <a:chOff x="0" y="0"/>
            <a:chExt cx="7044730" cy="5340548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6993890" cy="5289677"/>
            </a:xfrm>
            <a:custGeom>
              <a:avLst/>
              <a:gdLst/>
              <a:ahLst/>
              <a:cxnLst/>
              <a:rect l="l" t="t" r="r" b="b"/>
              <a:pathLst>
                <a:path w="6993890" h="52896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759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5130927"/>
                  </a:lnTo>
                  <a:cubicBezTo>
                    <a:pt x="6993890" y="5218684"/>
                    <a:pt x="6922643" y="5289677"/>
                    <a:pt x="6834759" y="5289677"/>
                  </a:cubicBezTo>
                  <a:lnTo>
                    <a:pt x="159131" y="5289677"/>
                  </a:lnTo>
                  <a:cubicBezTo>
                    <a:pt x="71247" y="5289677"/>
                    <a:pt x="0" y="5218557"/>
                    <a:pt x="0" y="513092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044690" cy="5340604"/>
            </a:xfrm>
            <a:custGeom>
              <a:avLst/>
              <a:gdLst/>
              <a:ahLst/>
              <a:cxnLst/>
              <a:rect l="l" t="t" r="r" b="b"/>
              <a:pathLst>
                <a:path w="7044690" h="5340604">
                  <a:moveTo>
                    <a:pt x="0" y="184150"/>
                  </a:moveTo>
                  <a:cubicBezTo>
                    <a:pt x="0" y="82423"/>
                    <a:pt x="82677" y="0"/>
                    <a:pt x="184531" y="0"/>
                  </a:cubicBezTo>
                  <a:lnTo>
                    <a:pt x="6860159" y="0"/>
                  </a:lnTo>
                  <a:lnTo>
                    <a:pt x="6860159" y="25400"/>
                  </a:lnTo>
                  <a:lnTo>
                    <a:pt x="6860159" y="0"/>
                  </a:lnTo>
                  <a:cubicBezTo>
                    <a:pt x="6962013" y="0"/>
                    <a:pt x="7044690" y="82423"/>
                    <a:pt x="7044690" y="184150"/>
                  </a:cubicBezTo>
                  <a:lnTo>
                    <a:pt x="7019290" y="184150"/>
                  </a:lnTo>
                  <a:lnTo>
                    <a:pt x="7044690" y="184150"/>
                  </a:lnTo>
                  <a:lnTo>
                    <a:pt x="7044690" y="5156327"/>
                  </a:lnTo>
                  <a:lnTo>
                    <a:pt x="7019290" y="5156327"/>
                  </a:lnTo>
                  <a:lnTo>
                    <a:pt x="7044690" y="5156327"/>
                  </a:lnTo>
                  <a:cubicBezTo>
                    <a:pt x="7044690" y="5258054"/>
                    <a:pt x="6962013" y="5340477"/>
                    <a:pt x="6860159" y="5340477"/>
                  </a:cubicBezTo>
                  <a:lnTo>
                    <a:pt x="6860159" y="5315077"/>
                  </a:lnTo>
                  <a:lnTo>
                    <a:pt x="6860159" y="5340477"/>
                  </a:lnTo>
                  <a:lnTo>
                    <a:pt x="184531" y="5340477"/>
                  </a:lnTo>
                  <a:lnTo>
                    <a:pt x="184531" y="5315077"/>
                  </a:lnTo>
                  <a:lnTo>
                    <a:pt x="184531" y="5340477"/>
                  </a:lnTo>
                  <a:cubicBezTo>
                    <a:pt x="82677" y="5340604"/>
                    <a:pt x="0" y="5258181"/>
                    <a:pt x="0" y="5156327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156327"/>
                  </a:lnTo>
                  <a:lnTo>
                    <a:pt x="25400" y="5156327"/>
                  </a:lnTo>
                  <a:lnTo>
                    <a:pt x="50800" y="5156327"/>
                  </a:lnTo>
                  <a:cubicBezTo>
                    <a:pt x="50800" y="5229987"/>
                    <a:pt x="110617" y="5289677"/>
                    <a:pt x="184531" y="5289677"/>
                  </a:cubicBezTo>
                  <a:lnTo>
                    <a:pt x="6860159" y="5289677"/>
                  </a:lnTo>
                  <a:cubicBezTo>
                    <a:pt x="6934073" y="5289677"/>
                    <a:pt x="6993890" y="5229860"/>
                    <a:pt x="6993890" y="5156327"/>
                  </a:cubicBezTo>
                  <a:lnTo>
                    <a:pt x="6993890" y="184150"/>
                  </a:lnTo>
                  <a:cubicBezTo>
                    <a:pt x="6993890" y="110490"/>
                    <a:pt x="6934073" y="50800"/>
                    <a:pt x="6860159" y="50800"/>
                  </a:cubicBezTo>
                  <a:lnTo>
                    <a:pt x="184531" y="50800"/>
                  </a:lnTo>
                  <a:lnTo>
                    <a:pt x="184531" y="25400"/>
                  </a:lnTo>
                  <a:lnTo>
                    <a:pt x="184531" y="50800"/>
                  </a:lnTo>
                  <a:cubicBezTo>
                    <a:pt x="110617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50166" y="3273178"/>
            <a:ext cx="76200" cy="3967311"/>
            <a:chOff x="0" y="0"/>
            <a:chExt cx="101600" cy="52897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1600" cy="5289804"/>
            </a:xfrm>
            <a:custGeom>
              <a:avLst/>
              <a:gdLst/>
              <a:ahLst/>
              <a:cxnLst/>
              <a:rect l="l" t="t" r="r" b="b"/>
              <a:pathLst>
                <a:path w="101600" h="528980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5239004"/>
                  </a:lnTo>
                  <a:cubicBezTo>
                    <a:pt x="101600" y="5267071"/>
                    <a:pt x="78867" y="5289804"/>
                    <a:pt x="50800" y="5289804"/>
                  </a:cubicBezTo>
                  <a:cubicBezTo>
                    <a:pt x="22733" y="5289804"/>
                    <a:pt x="0" y="5267071"/>
                    <a:pt x="0" y="5239004"/>
                  </a:cubicBezTo>
                  <a:close/>
                </a:path>
              </a:pathLst>
            </a:custGeom>
            <a:solidFill>
              <a:srgbClr val="80808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447985" y="3575745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YOLO Integration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47985" y="4122092"/>
            <a:ext cx="4526013" cy="235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Object detection models, specifically YOLO, can streamline annotation and enhance accuracy, forming the core of our solution.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237" y="7473702"/>
            <a:ext cx="16303526" cy="862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motivation: </a:t>
            </a:r>
            <a:r>
              <a:rPr lang="en-US" sz="218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 bridge the gap from image upload to object detection and finally to YOLO-format labels, creating an efficient pipeline.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366939"/>
            <a:chOff x="0" y="0"/>
            <a:chExt cx="24384000" cy="448925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489196"/>
            </a:xfrm>
            <a:custGeom>
              <a:avLst/>
              <a:gdLst/>
              <a:ahLst/>
              <a:cxnLst/>
              <a:rect l="l" t="t" r="r" b="b"/>
              <a:pathLst>
                <a:path w="24384000" h="4489196">
                  <a:moveTo>
                    <a:pt x="0" y="0"/>
                  </a:moveTo>
                  <a:lnTo>
                    <a:pt x="24384000" y="0"/>
                  </a:lnTo>
                  <a:lnTo>
                    <a:pt x="24384000" y="4489196"/>
                  </a:lnTo>
                  <a:lnTo>
                    <a:pt x="0" y="4489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8" r="-68"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209901"/>
            <a:ext cx="7420124" cy="87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Requirements &amp;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743872"/>
            <a:ext cx="4040238" cy="52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Core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441876"/>
            <a:ext cx="7823150" cy="52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Backend: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Python (FastAPI) for robust API services.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967091"/>
            <a:ext cx="7823150" cy="52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Frontend: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React for an interactive user interface.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492305"/>
            <a:ext cx="7823150" cy="52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Object Detection: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YOLOv8 for precise and fast detection.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8017520"/>
            <a:ext cx="7823150" cy="95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Libraries: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NumPy, Pandas, Matplotlib for data handling and visualization.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82137" y="5743872"/>
            <a:ext cx="4040238" cy="52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82138" y="6441876"/>
            <a:ext cx="782315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Fixed Object Classes: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Initial support for common objects (Laptop, Mouse , KeyBoard , Headphone , SmartPhone 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82137" y="7398097"/>
            <a:ext cx="7823150" cy="95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74"/>
              </a:lnSpc>
              <a:buFont typeface="Arial"/>
              <a:buChar char="•"/>
            </a:pPr>
            <a:r>
              <a:rPr lang="en-US" sz="20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Output:</a:t>
            </a:r>
            <a:r>
              <a:rPr lang="en-US" sz="206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Generation of YOLO-format annotations crucial for downstream ML tasks.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0666" y="617785"/>
            <a:ext cx="7238851" cy="59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Solution Approach &amp; Tech Stack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803" y="1796182"/>
            <a:ext cx="2779514" cy="34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Solution Approach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0666" y="2530822"/>
            <a:ext cx="4816971" cy="19050"/>
            <a:chOff x="0" y="0"/>
            <a:chExt cx="6422628" cy="25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22644" cy="25400"/>
            </a:xfrm>
            <a:custGeom>
              <a:avLst/>
              <a:gdLst/>
              <a:ahLst/>
              <a:cxnLst/>
              <a:rect l="l" t="t" r="r" b="b"/>
              <a:pathLst>
                <a:path w="6422644" h="25400">
                  <a:moveTo>
                    <a:pt x="0" y="0"/>
                  </a:moveTo>
                  <a:lnTo>
                    <a:pt x="6422644" y="0"/>
                  </a:lnTo>
                  <a:lnTo>
                    <a:pt x="642264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0666" y="2651969"/>
            <a:ext cx="2316212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Dataset Collection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0666" y="3069580"/>
            <a:ext cx="4816971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Gathering diverse datasets, including open images and specific electronic datasets.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12929" y="2530822"/>
            <a:ext cx="4816971" cy="19050"/>
            <a:chOff x="0" y="0"/>
            <a:chExt cx="6422628" cy="25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22644" cy="25400"/>
            </a:xfrm>
            <a:custGeom>
              <a:avLst/>
              <a:gdLst/>
              <a:ahLst/>
              <a:cxnLst/>
              <a:rect l="l" t="t" r="r" b="b"/>
              <a:pathLst>
                <a:path w="6422644" h="25400">
                  <a:moveTo>
                    <a:pt x="0" y="0"/>
                  </a:moveTo>
                  <a:lnTo>
                    <a:pt x="6422644" y="0"/>
                  </a:lnTo>
                  <a:lnTo>
                    <a:pt x="642264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812929" y="2651969"/>
            <a:ext cx="2316212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Preprocessing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2929" y="3069580"/>
            <a:ext cx="4816971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Cleaning, normalization, and initial annotation of collected data.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10666" y="4349204"/>
            <a:ext cx="4816971" cy="19050"/>
            <a:chOff x="0" y="0"/>
            <a:chExt cx="6422628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22644" cy="25400"/>
            </a:xfrm>
            <a:custGeom>
              <a:avLst/>
              <a:gdLst/>
              <a:ahLst/>
              <a:cxnLst/>
              <a:rect l="l" t="t" r="r" b="b"/>
              <a:pathLst>
                <a:path w="6422644" h="25400">
                  <a:moveTo>
                    <a:pt x="0" y="0"/>
                  </a:moveTo>
                  <a:lnTo>
                    <a:pt x="6422644" y="0"/>
                  </a:lnTo>
                  <a:lnTo>
                    <a:pt x="642264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10666" y="4470350"/>
            <a:ext cx="2594074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YOLO-based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0666" y="5105326"/>
            <a:ext cx="4816971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Training and testing using YOLOv8, with provisions for transfer learning and augmentation.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12929" y="4349204"/>
            <a:ext cx="4816971" cy="19050"/>
            <a:chOff x="0" y="0"/>
            <a:chExt cx="6422628" cy="25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422644" cy="25400"/>
            </a:xfrm>
            <a:custGeom>
              <a:avLst/>
              <a:gdLst/>
              <a:ahLst/>
              <a:cxnLst/>
              <a:rect l="l" t="t" r="r" b="b"/>
              <a:pathLst>
                <a:path w="6422644" h="25400">
                  <a:moveTo>
                    <a:pt x="0" y="0"/>
                  </a:moveTo>
                  <a:lnTo>
                    <a:pt x="6422644" y="0"/>
                  </a:lnTo>
                  <a:lnTo>
                    <a:pt x="642264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812929" y="4470350"/>
            <a:ext cx="2316212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FastAPI Backend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12929" y="5076825"/>
            <a:ext cx="4816971" cy="65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Developing a robust backend for efficient model inference.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0666" y="6167586"/>
            <a:ext cx="9819234" cy="19050"/>
            <a:chOff x="0" y="0"/>
            <a:chExt cx="13092312" cy="25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092303" cy="25400"/>
            </a:xfrm>
            <a:custGeom>
              <a:avLst/>
              <a:gdLst/>
              <a:ahLst/>
              <a:cxnLst/>
              <a:rect l="l" t="t" r="r" b="b"/>
              <a:pathLst>
                <a:path w="13092303" h="25400">
                  <a:moveTo>
                    <a:pt x="0" y="0"/>
                  </a:moveTo>
                  <a:lnTo>
                    <a:pt x="13092303" y="0"/>
                  </a:lnTo>
                  <a:lnTo>
                    <a:pt x="1309230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10666" y="6288732"/>
            <a:ext cx="2316212" cy="298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React Frontend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0666" y="6706344"/>
            <a:ext cx="9819234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Building an intuitive UI for image uploads and annotation preview.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91267" y="1679079"/>
            <a:ext cx="2779514" cy="34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Technologies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91267" y="2145209"/>
            <a:ext cx="6395442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Frontend:</a:t>
            </a: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React, CSS/Bootstrap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091267" y="2506415"/>
            <a:ext cx="6395442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Backend:</a:t>
            </a: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FastAPI (Python)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91267" y="2867620"/>
            <a:ext cx="6395442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ML Model:</a:t>
            </a: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YOLOv8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091267" y="3228826"/>
            <a:ext cx="6395442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6793" lvl="1" indent="-108396" algn="l">
              <a:lnSpc>
                <a:spcPts val="2312"/>
              </a:lnSpc>
              <a:buFont typeface="Arial"/>
              <a:buChar char="•"/>
            </a:pPr>
            <a:r>
              <a:rPr lang="en-US" sz="1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Tools:</a:t>
            </a:r>
            <a:r>
              <a:rPr lang="en-US" sz="1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Jupyter Notebook</a:t>
            </a:r>
          </a:p>
        </p:txBody>
      </p: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1091267" y="3800326"/>
            <a:ext cx="6395442" cy="6395442"/>
            <a:chOff x="0" y="0"/>
            <a:chExt cx="8527257" cy="8527257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8527288" cy="8527288"/>
            </a:xfrm>
            <a:custGeom>
              <a:avLst/>
              <a:gdLst/>
              <a:ahLst/>
              <a:cxnLst/>
              <a:rect l="l" t="t" r="r" b="b"/>
              <a:pathLst>
                <a:path w="8527288" h="8527288">
                  <a:moveTo>
                    <a:pt x="0" y="0"/>
                  </a:moveTo>
                  <a:lnTo>
                    <a:pt x="8527288" y="0"/>
                  </a:lnTo>
                  <a:lnTo>
                    <a:pt x="8527288" y="8527288"/>
                  </a:lnTo>
                  <a:lnTo>
                    <a:pt x="0" y="8527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1220" y="534890"/>
            <a:ext cx="6962477" cy="63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Planning &amp; Teamwork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907" y="1848594"/>
            <a:ext cx="2930872" cy="38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Milestone Timeline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67536" y="2453729"/>
            <a:ext cx="28575" cy="6844605"/>
            <a:chOff x="0" y="0"/>
            <a:chExt cx="38100" cy="9126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126093"/>
            </a:xfrm>
            <a:custGeom>
              <a:avLst/>
              <a:gdLst/>
              <a:ahLst/>
              <a:cxnLst/>
              <a:rect l="l" t="t" r="r" b="b"/>
              <a:pathLst>
                <a:path w="38100" h="912609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107043"/>
                  </a:lnTo>
                  <a:cubicBezTo>
                    <a:pt x="38100" y="9117585"/>
                    <a:pt x="29591" y="9126093"/>
                    <a:pt x="19050" y="9126093"/>
                  </a:cubicBezTo>
                  <a:cubicBezTo>
                    <a:pt x="8509" y="9126093"/>
                    <a:pt x="0" y="9117585"/>
                    <a:pt x="0" y="9107043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19725" y="2659261"/>
            <a:ext cx="390674" cy="28575"/>
            <a:chOff x="0" y="0"/>
            <a:chExt cx="520898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08600" y="2600325"/>
            <a:ext cx="146446" cy="146447"/>
            <a:chOff x="0" y="0"/>
            <a:chExt cx="195262" cy="1952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57909" y="2511326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1–2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6907" y="2954685"/>
            <a:ext cx="4023420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Idea finalization, YOLO basics study.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753249" y="3831431"/>
            <a:ext cx="390674" cy="28575"/>
            <a:chOff x="0" y="0"/>
            <a:chExt cx="520898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08600" y="3772495"/>
            <a:ext cx="146446" cy="146447"/>
            <a:chOff x="0" y="0"/>
            <a:chExt cx="195262" cy="1952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63320" y="3683496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3–4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63320" y="4126855"/>
            <a:ext cx="4023420" cy="69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YOLOv8 testing, annotation script, fixed object classes.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419725" y="4841825"/>
            <a:ext cx="390674" cy="28575"/>
            <a:chOff x="0" y="0"/>
            <a:chExt cx="520898" cy="3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708600" y="4782890"/>
            <a:ext cx="146446" cy="146448"/>
            <a:chOff x="0" y="0"/>
            <a:chExt cx="195262" cy="19526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57909" y="4693890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6907" y="5137249"/>
            <a:ext cx="4023420" cy="69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YOLO detection script, React frontend planning.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753249" y="5852369"/>
            <a:ext cx="390674" cy="28575"/>
            <a:chOff x="0" y="0"/>
            <a:chExt cx="520898" cy="38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708600" y="5793432"/>
            <a:ext cx="146446" cy="146447"/>
            <a:chOff x="0" y="0"/>
            <a:chExt cx="195262" cy="19526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563320" y="5704434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63320" y="6147792"/>
            <a:ext cx="4023420" cy="69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Integrated FastAPI + React (end-to-end basic UI).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419725" y="6862911"/>
            <a:ext cx="390674" cy="28575"/>
            <a:chOff x="0" y="0"/>
            <a:chExt cx="520898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708600" y="6803975"/>
            <a:ext cx="146446" cy="146447"/>
            <a:chOff x="0" y="0"/>
            <a:chExt cx="195262" cy="1952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57909" y="6714976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6907" y="7158335"/>
            <a:ext cx="4023420" cy="69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Collected electronic dataset (keyboard, mouse).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753249" y="7873454"/>
            <a:ext cx="390674" cy="28575"/>
            <a:chOff x="0" y="0"/>
            <a:chExt cx="520898" cy="38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20954" cy="38100"/>
            </a:xfrm>
            <a:custGeom>
              <a:avLst/>
              <a:gdLst/>
              <a:ahLst/>
              <a:cxnLst/>
              <a:rect l="l" t="t" r="r" b="b"/>
              <a:pathLst>
                <a:path w="5209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01904" y="0"/>
                  </a:lnTo>
                  <a:cubicBezTo>
                    <a:pt x="512445" y="0"/>
                    <a:pt x="520954" y="8509"/>
                    <a:pt x="520954" y="19050"/>
                  </a:cubicBezTo>
                  <a:cubicBezTo>
                    <a:pt x="520954" y="29591"/>
                    <a:pt x="512318" y="38100"/>
                    <a:pt x="5019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A1999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708600" y="7814519"/>
            <a:ext cx="146446" cy="146447"/>
            <a:chOff x="0" y="0"/>
            <a:chExt cx="195262" cy="19526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5326" cy="195326"/>
            </a:xfrm>
            <a:custGeom>
              <a:avLst/>
              <a:gdLst/>
              <a:ahLst/>
              <a:cxnLst/>
              <a:rect l="l" t="t" r="r" b="b"/>
              <a:pathLst>
                <a:path w="195326" h="195326">
                  <a:moveTo>
                    <a:pt x="0" y="97663"/>
                  </a:moveTo>
                  <a:cubicBezTo>
                    <a:pt x="0" y="43688"/>
                    <a:pt x="43688" y="0"/>
                    <a:pt x="97663" y="0"/>
                  </a:cubicBezTo>
                  <a:cubicBezTo>
                    <a:pt x="151638" y="0"/>
                    <a:pt x="195326" y="43688"/>
                    <a:pt x="195326" y="97663"/>
                  </a:cubicBezTo>
                  <a:cubicBezTo>
                    <a:pt x="195326" y="151638"/>
                    <a:pt x="151638" y="195326"/>
                    <a:pt x="97663" y="195326"/>
                  </a:cubicBezTo>
                  <a:cubicBezTo>
                    <a:pt x="43688" y="195326"/>
                    <a:pt x="0" y="151511"/>
                    <a:pt x="0" y="976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6563320" y="7725519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Week 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563320" y="8168879"/>
            <a:ext cx="4023420" cy="69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Learned augmentation, transfer learning, explored pre-trained models.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72812" y="1848594"/>
            <a:ext cx="2930872" cy="38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Roles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1072812" y="2453729"/>
            <a:ext cx="488454" cy="488454"/>
            <a:chOff x="0" y="0"/>
            <a:chExt cx="651272" cy="651272"/>
          </a:xfrm>
        </p:grpSpPr>
        <p:sp>
          <p:nvSpPr>
            <p:cNvPr id="48" name="Freeform 48" descr="preencoded.png"/>
            <p:cNvSpPr/>
            <p:nvPr/>
          </p:nvSpPr>
          <p:spPr>
            <a:xfrm>
              <a:off x="0" y="0"/>
              <a:ext cx="651256" cy="651256"/>
            </a:xfrm>
            <a:custGeom>
              <a:avLst/>
              <a:gdLst/>
              <a:ahLst/>
              <a:cxnLst/>
              <a:rect l="l" t="t" r="r" b="b"/>
              <a:pathLst>
                <a:path w="651256" h="651256">
                  <a:moveTo>
                    <a:pt x="0" y="0"/>
                  </a:moveTo>
                  <a:lnTo>
                    <a:pt x="651256" y="0"/>
                  </a:lnTo>
                  <a:lnTo>
                    <a:pt x="651256" y="651256"/>
                  </a:lnTo>
                  <a:lnTo>
                    <a:pt x="0" y="651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072812" y="3176885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Kunj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072812" y="3620244"/>
            <a:ext cx="6247656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Backend Development &amp; ML Model Training</a:t>
            </a:r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11072812" y="4390132"/>
            <a:ext cx="488454" cy="488454"/>
            <a:chOff x="0" y="0"/>
            <a:chExt cx="651272" cy="651272"/>
          </a:xfrm>
        </p:grpSpPr>
        <p:sp>
          <p:nvSpPr>
            <p:cNvPr id="52" name="Freeform 52" descr="preencoded.png"/>
            <p:cNvSpPr/>
            <p:nvPr/>
          </p:nvSpPr>
          <p:spPr>
            <a:xfrm>
              <a:off x="0" y="0"/>
              <a:ext cx="651256" cy="651256"/>
            </a:xfrm>
            <a:custGeom>
              <a:avLst/>
              <a:gdLst/>
              <a:ahLst/>
              <a:cxnLst/>
              <a:rect l="l" t="t" r="r" b="b"/>
              <a:pathLst>
                <a:path w="651256" h="651256">
                  <a:moveTo>
                    <a:pt x="0" y="0"/>
                  </a:moveTo>
                  <a:lnTo>
                    <a:pt x="651256" y="0"/>
                  </a:lnTo>
                  <a:lnTo>
                    <a:pt x="651256" y="651256"/>
                  </a:lnTo>
                  <a:lnTo>
                    <a:pt x="0" y="651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072812" y="5113287"/>
            <a:ext cx="2442419" cy="31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Harsh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72812" y="5556647"/>
            <a:ext cx="6247656" cy="37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Frontend Development &amp; Dataset Preparation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69275" y="1511647"/>
            <a:ext cx="7267872" cy="80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Progress &amp; Demo Status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9275" y="2599581"/>
            <a:ext cx="4334619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Completed Task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9275" y="3575894"/>
            <a:ext cx="4502051" cy="165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Backend and frontend are successfully connected, enabling image upload to YOLO detection and annotation.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9275" y="5245299"/>
            <a:ext cx="4502051" cy="126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Initial dataset collection for custom classes (keyboard, mouse) is complete.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9275" y="6518970"/>
            <a:ext cx="4502051" cy="86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YOLOv8 has been tested and validated on fixed object classes.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9275" y="7396906"/>
            <a:ext cx="4502051" cy="126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Implementation for downloading annotation files in standard YOLO format is functional.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4200" y="2599581"/>
            <a:ext cx="3710434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Pending Tasks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200" y="3575894"/>
            <a:ext cx="4502051" cy="126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Applying essential data augmentation techniques to enhance dataset robustness.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84200" y="4849565"/>
            <a:ext cx="4502051" cy="86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Fine-tuning the YOLO model with newly acquired custom classes.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84200" y="5727501"/>
            <a:ext cx="4502051" cy="126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Extensive UI polishing and refinement to ensure a demo-ready and user-friendly frontend.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4429" y="884933"/>
            <a:ext cx="6460182" cy="80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Work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4429" y="2634854"/>
            <a:ext cx="5320754" cy="2172741"/>
            <a:chOff x="0" y="0"/>
            <a:chExt cx="7094338" cy="28969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94348" cy="2896997"/>
            </a:xfrm>
            <a:custGeom>
              <a:avLst/>
              <a:gdLst/>
              <a:ahLst/>
              <a:cxnLst/>
              <a:rect l="l" t="t" r="r" b="b"/>
              <a:pathLst>
                <a:path w="7094348" h="289699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911467" y="0"/>
                  </a:lnTo>
                  <a:cubicBezTo>
                    <a:pt x="7012432" y="0"/>
                    <a:pt x="7094348" y="81915"/>
                    <a:pt x="7094348" y="182880"/>
                  </a:cubicBezTo>
                  <a:lnTo>
                    <a:pt x="7094348" y="2714117"/>
                  </a:lnTo>
                  <a:cubicBezTo>
                    <a:pt x="7094348" y="2815082"/>
                    <a:pt x="7012432" y="2896997"/>
                    <a:pt x="6911467" y="2896997"/>
                  </a:cubicBezTo>
                  <a:lnTo>
                    <a:pt x="182880" y="2896997"/>
                  </a:lnTo>
                  <a:cubicBezTo>
                    <a:pt x="81915" y="2896997"/>
                    <a:pt x="0" y="2815082"/>
                    <a:pt x="0" y="2714117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4429" y="2606279"/>
            <a:ext cx="5320754" cy="114300"/>
            <a:chOff x="0" y="0"/>
            <a:chExt cx="7094338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94347" cy="152400"/>
            </a:xfrm>
            <a:custGeom>
              <a:avLst/>
              <a:gdLst/>
              <a:ahLst/>
              <a:cxnLst/>
              <a:rect l="l" t="t" r="r" b="b"/>
              <a:pathLst>
                <a:path w="70943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18147" y="0"/>
                  </a:lnTo>
                  <a:cubicBezTo>
                    <a:pt x="7060184" y="0"/>
                    <a:pt x="7094347" y="34163"/>
                    <a:pt x="7094347" y="76200"/>
                  </a:cubicBezTo>
                  <a:cubicBezTo>
                    <a:pt x="7094347" y="118237"/>
                    <a:pt x="7060184" y="152400"/>
                    <a:pt x="70181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77182" y="2247305"/>
            <a:ext cx="775097" cy="775097"/>
            <a:chOff x="0" y="0"/>
            <a:chExt cx="1033463" cy="10334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3526" cy="1033526"/>
            </a:xfrm>
            <a:custGeom>
              <a:avLst/>
              <a:gdLst/>
              <a:ahLst/>
              <a:cxnLst/>
              <a:rect l="l" t="t" r="r" b="b"/>
              <a:pathLst>
                <a:path w="1033526" h="1033526">
                  <a:moveTo>
                    <a:pt x="0" y="516763"/>
                  </a:moveTo>
                  <a:cubicBezTo>
                    <a:pt x="0" y="231394"/>
                    <a:pt x="231394" y="0"/>
                    <a:pt x="516763" y="0"/>
                  </a:cubicBezTo>
                  <a:cubicBezTo>
                    <a:pt x="802132" y="0"/>
                    <a:pt x="1033526" y="231394"/>
                    <a:pt x="1033526" y="516763"/>
                  </a:cubicBezTo>
                  <a:cubicBezTo>
                    <a:pt x="1033526" y="802132"/>
                    <a:pt x="802132" y="1033526"/>
                    <a:pt x="516763" y="1033526"/>
                  </a:cubicBezTo>
                  <a:cubicBezTo>
                    <a:pt x="231394" y="1033526"/>
                    <a:pt x="0" y="802132"/>
                    <a:pt x="0" y="5167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09652" y="2345829"/>
            <a:ext cx="310009" cy="4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369" y="3195043"/>
            <a:ext cx="4746873" cy="13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Augmentation &amp; Retraining:</a:t>
            </a: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Complete dataset augmentation and retrain the model with keyboard/mouse dataset.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483549" y="2634854"/>
            <a:ext cx="5320754" cy="2172741"/>
            <a:chOff x="0" y="0"/>
            <a:chExt cx="7094338" cy="28969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94348" cy="2896997"/>
            </a:xfrm>
            <a:custGeom>
              <a:avLst/>
              <a:gdLst/>
              <a:ahLst/>
              <a:cxnLst/>
              <a:rect l="l" t="t" r="r" b="b"/>
              <a:pathLst>
                <a:path w="7094348" h="289699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911467" y="0"/>
                  </a:lnTo>
                  <a:cubicBezTo>
                    <a:pt x="7012432" y="0"/>
                    <a:pt x="7094348" y="81915"/>
                    <a:pt x="7094348" y="182880"/>
                  </a:cubicBezTo>
                  <a:lnTo>
                    <a:pt x="7094348" y="2714117"/>
                  </a:lnTo>
                  <a:cubicBezTo>
                    <a:pt x="7094348" y="2815082"/>
                    <a:pt x="7012432" y="2896997"/>
                    <a:pt x="6911467" y="2896997"/>
                  </a:cubicBezTo>
                  <a:lnTo>
                    <a:pt x="182880" y="2896997"/>
                  </a:lnTo>
                  <a:cubicBezTo>
                    <a:pt x="81915" y="2896997"/>
                    <a:pt x="0" y="2815082"/>
                    <a:pt x="0" y="2714117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83549" y="2606279"/>
            <a:ext cx="5320754" cy="114300"/>
            <a:chOff x="0" y="0"/>
            <a:chExt cx="7094338" cy="152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94347" cy="152400"/>
            </a:xfrm>
            <a:custGeom>
              <a:avLst/>
              <a:gdLst/>
              <a:ahLst/>
              <a:cxnLst/>
              <a:rect l="l" t="t" r="r" b="b"/>
              <a:pathLst>
                <a:path w="70943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18147" y="0"/>
                  </a:lnTo>
                  <a:cubicBezTo>
                    <a:pt x="7060184" y="0"/>
                    <a:pt x="7094347" y="34163"/>
                    <a:pt x="7094347" y="76200"/>
                  </a:cubicBezTo>
                  <a:cubicBezTo>
                    <a:pt x="7094347" y="118237"/>
                    <a:pt x="7060184" y="152400"/>
                    <a:pt x="70181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56302" y="2247305"/>
            <a:ext cx="775097" cy="775097"/>
            <a:chOff x="0" y="0"/>
            <a:chExt cx="1033463" cy="10334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3526" cy="1033526"/>
            </a:xfrm>
            <a:custGeom>
              <a:avLst/>
              <a:gdLst/>
              <a:ahLst/>
              <a:cxnLst/>
              <a:rect l="l" t="t" r="r" b="b"/>
              <a:pathLst>
                <a:path w="1033526" h="1033526">
                  <a:moveTo>
                    <a:pt x="0" y="516763"/>
                  </a:moveTo>
                  <a:cubicBezTo>
                    <a:pt x="0" y="231394"/>
                    <a:pt x="231394" y="0"/>
                    <a:pt x="516763" y="0"/>
                  </a:cubicBezTo>
                  <a:cubicBezTo>
                    <a:pt x="802132" y="0"/>
                    <a:pt x="1033526" y="231394"/>
                    <a:pt x="1033526" y="516763"/>
                  </a:cubicBezTo>
                  <a:cubicBezTo>
                    <a:pt x="1033526" y="802132"/>
                    <a:pt x="802132" y="1033526"/>
                    <a:pt x="516763" y="1033526"/>
                  </a:cubicBezTo>
                  <a:cubicBezTo>
                    <a:pt x="231394" y="1033526"/>
                    <a:pt x="0" y="802132"/>
                    <a:pt x="0" y="5167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988772" y="2345829"/>
            <a:ext cx="310009" cy="4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70489" y="3195043"/>
            <a:ext cx="4746872" cy="13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YOLO Fine-tuning:</a:t>
            </a: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Optimize YOLO pre-trained weights for improved performance.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62669" y="2634854"/>
            <a:ext cx="5320754" cy="2172741"/>
            <a:chOff x="0" y="0"/>
            <a:chExt cx="7094338" cy="28969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94348" cy="2896997"/>
            </a:xfrm>
            <a:custGeom>
              <a:avLst/>
              <a:gdLst/>
              <a:ahLst/>
              <a:cxnLst/>
              <a:rect l="l" t="t" r="r" b="b"/>
              <a:pathLst>
                <a:path w="7094348" h="289699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911467" y="0"/>
                  </a:lnTo>
                  <a:cubicBezTo>
                    <a:pt x="7012432" y="0"/>
                    <a:pt x="7094348" y="81915"/>
                    <a:pt x="7094348" y="182880"/>
                  </a:cubicBezTo>
                  <a:lnTo>
                    <a:pt x="7094348" y="2714117"/>
                  </a:lnTo>
                  <a:cubicBezTo>
                    <a:pt x="7094348" y="2815082"/>
                    <a:pt x="7012432" y="2896997"/>
                    <a:pt x="6911467" y="2896997"/>
                  </a:cubicBezTo>
                  <a:lnTo>
                    <a:pt x="182880" y="2896997"/>
                  </a:lnTo>
                  <a:cubicBezTo>
                    <a:pt x="81915" y="2896997"/>
                    <a:pt x="0" y="2815082"/>
                    <a:pt x="0" y="2714117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062669" y="2606279"/>
            <a:ext cx="5320754" cy="114300"/>
            <a:chOff x="0" y="0"/>
            <a:chExt cx="7094338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94347" cy="152400"/>
            </a:xfrm>
            <a:custGeom>
              <a:avLst/>
              <a:gdLst/>
              <a:ahLst/>
              <a:cxnLst/>
              <a:rect l="l" t="t" r="r" b="b"/>
              <a:pathLst>
                <a:path w="7094347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7018147" y="0"/>
                  </a:lnTo>
                  <a:cubicBezTo>
                    <a:pt x="7060184" y="0"/>
                    <a:pt x="7094347" y="34163"/>
                    <a:pt x="7094347" y="76200"/>
                  </a:cubicBezTo>
                  <a:cubicBezTo>
                    <a:pt x="7094347" y="118237"/>
                    <a:pt x="7060184" y="152400"/>
                    <a:pt x="701814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35422" y="2247305"/>
            <a:ext cx="775097" cy="775097"/>
            <a:chOff x="0" y="0"/>
            <a:chExt cx="1033463" cy="10334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33526" cy="1033526"/>
            </a:xfrm>
            <a:custGeom>
              <a:avLst/>
              <a:gdLst/>
              <a:ahLst/>
              <a:cxnLst/>
              <a:rect l="l" t="t" r="r" b="b"/>
              <a:pathLst>
                <a:path w="1033526" h="1033526">
                  <a:moveTo>
                    <a:pt x="0" y="516763"/>
                  </a:moveTo>
                  <a:cubicBezTo>
                    <a:pt x="0" y="231394"/>
                    <a:pt x="231394" y="0"/>
                    <a:pt x="516763" y="0"/>
                  </a:cubicBezTo>
                  <a:cubicBezTo>
                    <a:pt x="802132" y="0"/>
                    <a:pt x="1033526" y="231394"/>
                    <a:pt x="1033526" y="516763"/>
                  </a:cubicBezTo>
                  <a:cubicBezTo>
                    <a:pt x="1033526" y="802132"/>
                    <a:pt x="802132" y="1033526"/>
                    <a:pt x="516763" y="1033526"/>
                  </a:cubicBezTo>
                  <a:cubicBezTo>
                    <a:pt x="231394" y="1033526"/>
                    <a:pt x="0" y="802132"/>
                    <a:pt x="0" y="5167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67892" y="2345829"/>
            <a:ext cx="310009" cy="4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9609" y="3195043"/>
            <a:ext cx="4746872" cy="13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Frontend Enhancements:</a:t>
            </a: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Focus on UI/UX improvements for a seamless user experience.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04429" y="5453509"/>
            <a:ext cx="8110240" cy="1759446"/>
            <a:chOff x="0" y="0"/>
            <a:chExt cx="10813653" cy="234592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813669" cy="2345944"/>
            </a:xfrm>
            <a:custGeom>
              <a:avLst/>
              <a:gdLst/>
              <a:ahLst/>
              <a:cxnLst/>
              <a:rect l="l" t="t" r="r" b="b"/>
              <a:pathLst>
                <a:path w="10813669" h="234594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30789" y="0"/>
                  </a:lnTo>
                  <a:cubicBezTo>
                    <a:pt x="10731754" y="0"/>
                    <a:pt x="10813669" y="81915"/>
                    <a:pt x="10813669" y="182880"/>
                  </a:cubicBezTo>
                  <a:lnTo>
                    <a:pt x="10813669" y="2163064"/>
                  </a:lnTo>
                  <a:cubicBezTo>
                    <a:pt x="10813669" y="2264029"/>
                    <a:pt x="10731754" y="2345944"/>
                    <a:pt x="10630789" y="2345944"/>
                  </a:cubicBezTo>
                  <a:lnTo>
                    <a:pt x="182880" y="2345944"/>
                  </a:lnTo>
                  <a:cubicBezTo>
                    <a:pt x="81915" y="2345944"/>
                    <a:pt x="0" y="2264029"/>
                    <a:pt x="0" y="216306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4429" y="5424934"/>
            <a:ext cx="8110240" cy="114300"/>
            <a:chOff x="0" y="0"/>
            <a:chExt cx="10813653" cy="152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13669" cy="152400"/>
            </a:xfrm>
            <a:custGeom>
              <a:avLst/>
              <a:gdLst/>
              <a:ahLst/>
              <a:cxnLst/>
              <a:rect l="l" t="t" r="r" b="b"/>
              <a:pathLst>
                <a:path w="10813669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37469" y="0"/>
                  </a:lnTo>
                  <a:cubicBezTo>
                    <a:pt x="10779506" y="0"/>
                    <a:pt x="10813669" y="34163"/>
                    <a:pt x="10813669" y="76200"/>
                  </a:cubicBezTo>
                  <a:cubicBezTo>
                    <a:pt x="10813669" y="118237"/>
                    <a:pt x="10779506" y="152400"/>
                    <a:pt x="1073746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572000" y="5065960"/>
            <a:ext cx="775098" cy="775097"/>
            <a:chOff x="0" y="0"/>
            <a:chExt cx="1033463" cy="10334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33526" cy="1033526"/>
            </a:xfrm>
            <a:custGeom>
              <a:avLst/>
              <a:gdLst/>
              <a:ahLst/>
              <a:cxnLst/>
              <a:rect l="l" t="t" r="r" b="b"/>
              <a:pathLst>
                <a:path w="1033526" h="1033526">
                  <a:moveTo>
                    <a:pt x="0" y="516763"/>
                  </a:moveTo>
                  <a:cubicBezTo>
                    <a:pt x="0" y="231394"/>
                    <a:pt x="231394" y="0"/>
                    <a:pt x="516763" y="0"/>
                  </a:cubicBezTo>
                  <a:cubicBezTo>
                    <a:pt x="802132" y="0"/>
                    <a:pt x="1033526" y="231394"/>
                    <a:pt x="1033526" y="516763"/>
                  </a:cubicBezTo>
                  <a:cubicBezTo>
                    <a:pt x="1033526" y="802132"/>
                    <a:pt x="802132" y="1033526"/>
                    <a:pt x="516763" y="1033526"/>
                  </a:cubicBezTo>
                  <a:cubicBezTo>
                    <a:pt x="231394" y="1033526"/>
                    <a:pt x="0" y="802132"/>
                    <a:pt x="0" y="5167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804470" y="5164485"/>
            <a:ext cx="310009" cy="4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91369" y="6013697"/>
            <a:ext cx="7536359" cy="91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Model Comparison:</a:t>
            </a: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Conduct a comparative analysis of YOLO versus traditional CNN results.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73034" y="5453509"/>
            <a:ext cx="8110389" cy="1759446"/>
            <a:chOff x="0" y="0"/>
            <a:chExt cx="10813852" cy="234592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813797" cy="2345944"/>
            </a:xfrm>
            <a:custGeom>
              <a:avLst/>
              <a:gdLst/>
              <a:ahLst/>
              <a:cxnLst/>
              <a:rect l="l" t="t" r="r" b="b"/>
              <a:pathLst>
                <a:path w="10813797" h="2345944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30916" y="0"/>
                  </a:lnTo>
                  <a:cubicBezTo>
                    <a:pt x="10731881" y="0"/>
                    <a:pt x="10813797" y="81915"/>
                    <a:pt x="10813797" y="182880"/>
                  </a:cubicBezTo>
                  <a:lnTo>
                    <a:pt x="10813797" y="2163064"/>
                  </a:lnTo>
                  <a:cubicBezTo>
                    <a:pt x="10813797" y="2264029"/>
                    <a:pt x="10731881" y="2345944"/>
                    <a:pt x="10630916" y="2345944"/>
                  </a:cubicBezTo>
                  <a:lnTo>
                    <a:pt x="182880" y="2345944"/>
                  </a:lnTo>
                  <a:cubicBezTo>
                    <a:pt x="81915" y="2345944"/>
                    <a:pt x="0" y="2264029"/>
                    <a:pt x="0" y="216306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73034" y="5424934"/>
            <a:ext cx="8110389" cy="114300"/>
            <a:chOff x="0" y="0"/>
            <a:chExt cx="10813852" cy="152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813796" cy="152400"/>
            </a:xfrm>
            <a:custGeom>
              <a:avLst/>
              <a:gdLst/>
              <a:ahLst/>
              <a:cxnLst/>
              <a:rect l="l" t="t" r="r" b="b"/>
              <a:pathLst>
                <a:path w="10813796" h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37596" y="0"/>
                  </a:lnTo>
                  <a:cubicBezTo>
                    <a:pt x="10779633" y="0"/>
                    <a:pt x="10813796" y="34163"/>
                    <a:pt x="10813796" y="76200"/>
                  </a:cubicBezTo>
                  <a:cubicBezTo>
                    <a:pt x="10813796" y="118237"/>
                    <a:pt x="10779633" y="152400"/>
                    <a:pt x="10737596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940605" y="5065960"/>
            <a:ext cx="775097" cy="775097"/>
            <a:chOff x="0" y="0"/>
            <a:chExt cx="1033463" cy="103346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33526" cy="1033526"/>
            </a:xfrm>
            <a:custGeom>
              <a:avLst/>
              <a:gdLst/>
              <a:ahLst/>
              <a:cxnLst/>
              <a:rect l="l" t="t" r="r" b="b"/>
              <a:pathLst>
                <a:path w="1033526" h="1033526">
                  <a:moveTo>
                    <a:pt x="0" y="516763"/>
                  </a:moveTo>
                  <a:cubicBezTo>
                    <a:pt x="0" y="231394"/>
                    <a:pt x="231394" y="0"/>
                    <a:pt x="516763" y="0"/>
                  </a:cubicBezTo>
                  <a:cubicBezTo>
                    <a:pt x="802132" y="0"/>
                    <a:pt x="1033526" y="231394"/>
                    <a:pt x="1033526" y="516763"/>
                  </a:cubicBezTo>
                  <a:cubicBezTo>
                    <a:pt x="1033526" y="802132"/>
                    <a:pt x="802132" y="1033526"/>
                    <a:pt x="516763" y="1033526"/>
                  </a:cubicBezTo>
                  <a:cubicBezTo>
                    <a:pt x="231394" y="1033526"/>
                    <a:pt x="0" y="802132"/>
                    <a:pt x="0" y="516763"/>
                  </a:cubicBezTo>
                  <a:close/>
                </a:path>
              </a:pathLst>
            </a:custGeom>
            <a:solidFill>
              <a:srgbClr val="2B0A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3173075" y="5164485"/>
            <a:ext cx="310009" cy="4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43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59975" y="6013697"/>
            <a:ext cx="7536507" cy="91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Platform Deployment:</a:t>
            </a: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Deploy AutoMarkAI as a full-fledged web-based annotation platform.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2F2">
                <a:alpha val="7215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55689" y="3714527"/>
            <a:ext cx="14176622" cy="175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112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4116" y="5790228"/>
            <a:ext cx="999768" cy="36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1937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6" tooltip="https://github.com/NinjaPercia0114/Smart-Image-Annotation-Tool-"/>
              </a:rPr>
              <a:t>GITHUB 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583</Words>
  <Application>Microsoft Office PowerPoint</Application>
  <PresentationFormat>Custom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</vt:lpstr>
      <vt:lpstr>Calibri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AutoMarkAI-Smart-Image-Annotation-Tool.pptx</dc:title>
  <dc:creator>KuNj ChAuHaN</dc:creator>
  <cp:lastModifiedBy>KuNj ChAuHaN</cp:lastModifiedBy>
  <cp:revision>4</cp:revision>
  <dcterms:created xsi:type="dcterms:W3CDTF">2006-08-16T00:00:00Z</dcterms:created>
  <dcterms:modified xsi:type="dcterms:W3CDTF">2025-08-24T16:02:53Z</dcterms:modified>
  <dc:identifier>DAGw_7WEq-A</dc:identifier>
</cp:coreProperties>
</file>